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1" r:id="rId6"/>
    <p:sldId id="260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62" r:id="rId20"/>
    <p:sldId id="263" r:id="rId21"/>
    <p:sldId id="264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336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A4899-D3EB-9443-A0CB-6A66C10A3008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F2CB8-3D99-0045-98E0-52134D89A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16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AF42CC8C-1BEC-3C4F-A083-C32781A6788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F04EAC2-4EEC-DE49-AED8-CA8017B2850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42CC8C-1BEC-3C4F-A083-C32781A6788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04EAC2-4EEC-DE49-AED8-CA8017B285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42CC8C-1BEC-3C4F-A083-C32781A6788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04EAC2-4EEC-DE49-AED8-CA8017B285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42CC8C-1BEC-3C4F-A083-C32781A6788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04EAC2-4EEC-DE49-AED8-CA8017B285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AF42CC8C-1BEC-3C4F-A083-C32781A6788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F04EAC2-4EEC-DE49-AED8-CA8017B2850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42CC8C-1BEC-3C4F-A083-C32781A6788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4F04EAC2-4EEC-DE49-AED8-CA8017B2850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42CC8C-1BEC-3C4F-A083-C32781A6788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4F04EAC2-4EEC-DE49-AED8-CA8017B285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42CC8C-1BEC-3C4F-A083-C32781A6788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04EAC2-4EEC-DE49-AED8-CA8017B2850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42CC8C-1BEC-3C4F-A083-C32781A6788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04EAC2-4EEC-DE49-AED8-CA8017B285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AF42CC8C-1BEC-3C4F-A083-C32781A6788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F04EAC2-4EEC-DE49-AED8-CA8017B2850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AF42CC8C-1BEC-3C4F-A083-C32781A6788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F04EAC2-4EEC-DE49-AED8-CA8017B2850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AF42CC8C-1BEC-3C4F-A083-C32781A6788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4F04EAC2-4EEC-DE49-AED8-CA8017B28509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4234" y="260092"/>
            <a:ext cx="8229600" cy="4880540"/>
          </a:xfrm>
        </p:spPr>
        <p:txBody>
          <a:bodyPr>
            <a:normAutofit/>
          </a:bodyPr>
          <a:lstStyle/>
          <a:p>
            <a:pPr algn="l"/>
            <a:r>
              <a:rPr lang="en-US" sz="2700" dirty="0" smtClean="0"/>
              <a:t>By the end of the lesson I will be able to…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/>
              <a:t/>
            </a:r>
            <a:br>
              <a:rPr lang="en-US" sz="4800" dirty="0"/>
            </a:br>
            <a:r>
              <a:rPr lang="en-US" sz="4800" u="sng" dirty="0" smtClean="0"/>
              <a:t>Lesson 8: </a:t>
            </a:r>
            <a:r>
              <a:rPr lang="en-US" sz="4800" dirty="0" smtClean="0"/>
              <a:t>Relate fraction of a set to the repeated addition interpretation of fraction multiplication</a:t>
            </a:r>
            <a:endParaRPr lang="en-US" sz="4800" dirty="0"/>
          </a:p>
        </p:txBody>
      </p:sp>
      <p:sp>
        <p:nvSpPr>
          <p:cNvPr id="4" name="Footer Placeholder 3"/>
          <p:cNvSpPr>
            <a:spLocks noGrp="1"/>
          </p:cNvSpPr>
          <p:nvPr>
            <p:ph type="subTitle" idx="1"/>
          </p:nvPr>
        </p:nvSpPr>
        <p:spPr>
          <a:xfrm>
            <a:off x="3626233" y="5919788"/>
            <a:ext cx="4914443" cy="609600"/>
          </a:xfrm>
        </p:spPr>
        <p:txBody>
          <a:bodyPr>
            <a:normAutofit/>
          </a:bodyPr>
          <a:lstStyle/>
          <a:p>
            <a:r>
              <a:rPr lang="en-US" sz="1400" dirty="0" smtClean="0"/>
              <a:t>5th Grade Module </a:t>
            </a:r>
            <a:r>
              <a:rPr lang="en-US" sz="1400" dirty="0"/>
              <a:t>4</a:t>
            </a:r>
            <a:r>
              <a:rPr lang="en-US" sz="1400" dirty="0" smtClean="0"/>
              <a:t> – Lesson </a:t>
            </a:r>
            <a:r>
              <a:rPr lang="en-US" sz="1400" dirty="0"/>
              <a:t>8</a:t>
            </a:r>
            <a:endParaRPr lang="en-US" sz="1400" dirty="0" smtClean="0"/>
          </a:p>
          <a:p>
            <a:r>
              <a:rPr lang="en-US" sz="1400" dirty="0" smtClean="0"/>
              <a:t>K. Clauson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9987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Now</a:t>
            </a:r>
            <a:r>
              <a:rPr lang="en-US" sz="2200" dirty="0"/>
              <a:t>, let’s think of it as 6 groups (or copies) of </a:t>
            </a:r>
            <a:r>
              <a:rPr lang="en-US" sz="2200" dirty="0" smtClean="0"/>
              <a:t>2/3 </a:t>
            </a:r>
            <a:r>
              <a:rPr lang="en-US" sz="2200" dirty="0"/>
              <a:t>like you did in Grade 4. </a:t>
            </a:r>
            <a:r>
              <a:rPr lang="en-US" sz="2200" dirty="0" smtClean="0"/>
              <a:t>Solve </a:t>
            </a:r>
            <a:r>
              <a:rPr lang="en-US" sz="2200" dirty="0"/>
              <a:t>it using repeated addition on your </a:t>
            </a:r>
            <a:r>
              <a:rPr lang="en-US" sz="2200" dirty="0" smtClean="0"/>
              <a:t>board. </a:t>
            </a:r>
            <a:endParaRPr lang="en-US" sz="2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460" y="4455190"/>
            <a:ext cx="1243646" cy="17411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5165" y="1686024"/>
            <a:ext cx="5095347" cy="34561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02839" y="3485693"/>
            <a:ext cx="37544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1F0A0A"/>
                </a:solidFill>
              </a:rPr>
              <a:t>What multiplication expression </a:t>
            </a:r>
            <a:endParaRPr lang="en-US" b="1" dirty="0" smtClean="0">
              <a:solidFill>
                <a:srgbClr val="1F0A0A"/>
              </a:solidFill>
            </a:endParaRPr>
          </a:p>
          <a:p>
            <a:r>
              <a:rPr lang="en-US" b="1" dirty="0" smtClean="0">
                <a:solidFill>
                  <a:srgbClr val="1F0A0A"/>
                </a:solidFill>
              </a:rPr>
              <a:t>gave </a:t>
            </a:r>
            <a:r>
              <a:rPr lang="en-US" b="1" dirty="0">
                <a:solidFill>
                  <a:srgbClr val="1F0A0A"/>
                </a:solidFill>
              </a:rPr>
              <a:t>us 12? </a:t>
            </a:r>
          </a:p>
        </p:txBody>
      </p:sp>
      <p:sp>
        <p:nvSpPr>
          <p:cNvPr id="4" name="Rectangle 3"/>
          <p:cNvSpPr/>
          <p:nvPr/>
        </p:nvSpPr>
        <p:spPr>
          <a:xfrm>
            <a:off x="4348487" y="431000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1F0A0A"/>
                </a:solidFill>
              </a:rPr>
              <a:t>How many wholes is 12 thirds? </a:t>
            </a:r>
            <a:endParaRPr lang="en-US" b="1" dirty="0" smtClean="0">
              <a:solidFill>
                <a:srgbClr val="1F0A0A"/>
              </a:solidFill>
            </a:endParaRPr>
          </a:p>
          <a:p>
            <a:r>
              <a:rPr lang="en-US" b="1" dirty="0" smtClean="0">
                <a:solidFill>
                  <a:srgbClr val="1F0A0A"/>
                </a:solidFill>
              </a:rPr>
              <a:t>How </a:t>
            </a:r>
            <a:r>
              <a:rPr lang="en-US" b="1" dirty="0">
                <a:solidFill>
                  <a:srgbClr val="1F0A0A"/>
                </a:solidFill>
              </a:rPr>
              <a:t>much is 12 divided by 3? </a:t>
            </a:r>
          </a:p>
        </p:txBody>
      </p:sp>
      <p:sp>
        <p:nvSpPr>
          <p:cNvPr id="5" name="5-Point Star 4"/>
          <p:cNvSpPr/>
          <p:nvPr/>
        </p:nvSpPr>
        <p:spPr>
          <a:xfrm rot="1174277">
            <a:off x="6425835" y="4996640"/>
            <a:ext cx="1851368" cy="1394540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1F0A0A"/>
                </a:solidFill>
              </a:rPr>
              <a:t>4</a:t>
            </a:r>
            <a:endParaRPr lang="en-US" sz="2400" b="1" dirty="0">
              <a:solidFill>
                <a:srgbClr val="1F0A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60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5"/>
            <a:ext cx="8229600" cy="1392701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/>
              <a:t>Let’s use something else we learned in Grade 4 to rename this fraction using larger units before we multiply.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2118" y="1839022"/>
            <a:ext cx="1394168" cy="1367764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/>
              <a:t>2 x 6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3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356286" y="185355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Look for a factor that is shared by the numerator and denominator. </a:t>
            </a:r>
            <a:endParaRPr lang="en-US" dirty="0" smtClean="0"/>
          </a:p>
          <a:p>
            <a:r>
              <a:rPr lang="en-US" dirty="0" smtClean="0"/>
              <a:t>Turn </a:t>
            </a:r>
            <a:r>
              <a:rPr lang="en-US" dirty="0"/>
              <a:t>and talk. </a:t>
            </a:r>
          </a:p>
        </p:txBody>
      </p:sp>
      <p:sp>
        <p:nvSpPr>
          <p:cNvPr id="5" name="Rectangle 4"/>
          <p:cNvSpPr/>
          <p:nvPr/>
        </p:nvSpPr>
        <p:spPr>
          <a:xfrm>
            <a:off x="2117694" y="277879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>
              <a:solidFill>
                <a:srgbClr val="000090"/>
              </a:solidFill>
            </a:endParaRPr>
          </a:p>
          <a:p>
            <a:r>
              <a:rPr lang="en-US" u="sng" dirty="0" smtClean="0">
                <a:solidFill>
                  <a:srgbClr val="FFFF00"/>
                </a:solidFill>
              </a:rPr>
              <a:t>Students could say…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Two </a:t>
            </a:r>
            <a:r>
              <a:rPr lang="en-US" dirty="0">
                <a:solidFill>
                  <a:srgbClr val="FFFF00"/>
                </a:solidFill>
              </a:rPr>
              <a:t>and 3 only have a common factor of 1, but 3 and 6 have a common factor of 3. </a:t>
            </a:r>
            <a:endParaRPr lang="en-US" dirty="0">
              <a:solidFill>
                <a:srgbClr val="FFFF00"/>
              </a:solidFill>
              <a:latin typeface="Wingdings"/>
            </a:endParaRPr>
          </a:p>
          <a:p>
            <a:endParaRPr lang="en-US" dirty="0" smtClean="0">
              <a:solidFill>
                <a:srgbClr val="FFFF00"/>
              </a:solidFill>
              <a:latin typeface="Wingdings"/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I </a:t>
            </a:r>
            <a:r>
              <a:rPr lang="en-US" dirty="0">
                <a:solidFill>
                  <a:srgbClr val="FFFF00"/>
                </a:solidFill>
              </a:rPr>
              <a:t>know the numerator of 6 can be divided by 3 to get 2, and the denominator of 3 can be divided by 3 to get 1. </a:t>
            </a:r>
          </a:p>
        </p:txBody>
      </p:sp>
      <p:sp>
        <p:nvSpPr>
          <p:cNvPr id="6" name="Rectangle 5"/>
          <p:cNvSpPr/>
          <p:nvPr/>
        </p:nvSpPr>
        <p:spPr>
          <a:xfrm>
            <a:off x="3234635" y="303731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We can rename this fraction just like in Grade 4 by dividing both the numerator and denominator by 3. Watch me. </a:t>
            </a:r>
            <a:endParaRPr lang="en-US" dirty="0" smtClean="0"/>
          </a:p>
          <a:p>
            <a:r>
              <a:rPr lang="en-US" dirty="0" smtClean="0"/>
              <a:t>6 </a:t>
            </a:r>
            <a:r>
              <a:rPr lang="en-US" dirty="0"/>
              <a:t>divided by 3 is 2. (Cross out 6, and write 2 above 6.) </a:t>
            </a:r>
            <a:endParaRPr lang="en-US" dirty="0" smtClean="0"/>
          </a:p>
          <a:p>
            <a:r>
              <a:rPr lang="en-US" dirty="0" smtClean="0"/>
              <a:t>3 </a:t>
            </a:r>
            <a:r>
              <a:rPr lang="en-US" dirty="0"/>
              <a:t>divided by 3 is 1. (Cross out 3, and write 1 below 3.) </a:t>
            </a:r>
          </a:p>
        </p:txBody>
      </p:sp>
      <p:sp>
        <p:nvSpPr>
          <p:cNvPr id="7" name="Rectangle 6"/>
          <p:cNvSpPr/>
          <p:nvPr/>
        </p:nvSpPr>
        <p:spPr>
          <a:xfrm>
            <a:off x="2117694" y="5279166"/>
            <a:ext cx="40593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What does the numerator show now</a:t>
            </a:r>
            <a:r>
              <a:rPr lang="en-US" dirty="0" smtClean="0"/>
              <a:t>?</a:t>
            </a:r>
          </a:p>
          <a:p>
            <a:r>
              <a:rPr lang="en-US" dirty="0" smtClean="0"/>
              <a:t> </a:t>
            </a:r>
            <a:r>
              <a:rPr lang="en-US" dirty="0"/>
              <a:t>What’s the denominator? </a:t>
            </a:r>
          </a:p>
        </p:txBody>
      </p:sp>
    </p:spTree>
    <p:extLst>
      <p:ext uri="{BB962C8B-B14F-4D97-AF65-F5344CB8AC3E}">
        <p14:creationId xmlns:p14="http://schemas.microsoft.com/office/powerpoint/2010/main" val="72921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 smtClean="0"/>
              <a:t>2 x 2 </a:t>
            </a:r>
            <a:r>
              <a:rPr lang="en-US" dirty="0" smtClean="0"/>
              <a:t>= </a:t>
            </a:r>
            <a:r>
              <a:rPr lang="en-US" u="sng" dirty="0" smtClean="0"/>
              <a:t>4</a:t>
            </a:r>
            <a:br>
              <a:rPr lang="en-US" u="sng" dirty="0" smtClean="0"/>
            </a:br>
            <a:r>
              <a:rPr lang="en-US" dirty="0" smtClean="0"/>
              <a:t>1       1 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7096"/>
            <a:ext cx="8065215" cy="24081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This fraction was 12 thirds; now, it is 4 wholes. Did we change the amount of the fraction by naming it using larger units? How do you know?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270" y="2980851"/>
            <a:ext cx="5079788" cy="350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0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6057" y="124585"/>
            <a:ext cx="3367941" cy="1392701"/>
          </a:xfrm>
        </p:spPr>
        <p:txBody>
          <a:bodyPr>
            <a:normAutofit/>
          </a:bodyPr>
          <a:lstStyle/>
          <a:p>
            <a:pPr algn="l"/>
            <a:r>
              <a:rPr lang="en-US" sz="3600" u="sng" dirty="0" smtClean="0"/>
              <a:t>3 </a:t>
            </a:r>
            <a:r>
              <a:rPr lang="en-US" sz="3600" dirty="0"/>
              <a:t>× 10 = </a:t>
            </a:r>
            <a:r>
              <a:rPr lang="en-US" sz="3600" dirty="0" smtClean="0"/>
              <a:t>____</a:t>
            </a:r>
            <a:br>
              <a:rPr lang="en-US" sz="3600" dirty="0" smtClean="0"/>
            </a:br>
            <a:r>
              <a:rPr lang="en-US" sz="3600" dirty="0" smtClean="0"/>
              <a:t>5         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262232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Finding </a:t>
            </a:r>
            <a:r>
              <a:rPr lang="en-US" dirty="0" smtClean="0"/>
              <a:t>3/5 </a:t>
            </a:r>
            <a:r>
              <a:rPr lang="en-US" dirty="0"/>
              <a:t>of 10 is the same as finding the product of 10 copies of </a:t>
            </a:r>
            <a:r>
              <a:rPr lang="en-US" dirty="0" smtClean="0"/>
              <a:t>3/5</a:t>
            </a:r>
            <a:r>
              <a:rPr lang="en-US" dirty="0"/>
              <a:t>. I can rewrite this expression in unit form as (10 </a:t>
            </a:r>
            <a:r>
              <a:rPr lang="en-US" dirty="0" smtClean="0"/>
              <a:t>x 3</a:t>
            </a:r>
            <a:r>
              <a:rPr lang="en-US" dirty="0"/>
              <a:t>) fifths or </a:t>
            </a:r>
            <a:r>
              <a:rPr lang="en-US" dirty="0" smtClean="0"/>
              <a:t>as a </a:t>
            </a:r>
            <a:r>
              <a:rPr lang="en-US" dirty="0"/>
              <a:t>fraction. </a:t>
            </a:r>
            <a:r>
              <a:rPr lang="en-US" dirty="0" smtClean="0"/>
              <a:t>10 </a:t>
            </a:r>
            <a:r>
              <a:rPr lang="en-US" dirty="0"/>
              <a:t>times 3 fifths</a:t>
            </a:r>
            <a:r>
              <a:rPr lang="en-US" i="1" dirty="0"/>
              <a:t>. </a:t>
            </a:r>
            <a:endParaRPr lang="en-US" i="1" dirty="0" smtClean="0"/>
          </a:p>
          <a:p>
            <a:pPr marL="0" indent="0">
              <a:buNone/>
            </a:pPr>
            <a:r>
              <a:rPr lang="en-US" dirty="0" smtClean="0"/>
              <a:t>Multiply </a:t>
            </a:r>
            <a:r>
              <a:rPr lang="en-US" dirty="0"/>
              <a:t>in your head and say the product. </a:t>
            </a:r>
          </a:p>
        </p:txBody>
      </p:sp>
      <p:sp>
        <p:nvSpPr>
          <p:cNvPr id="4" name="Rectangle 3"/>
          <p:cNvSpPr/>
          <p:nvPr/>
        </p:nvSpPr>
        <p:spPr>
          <a:xfrm>
            <a:off x="1086381" y="628119"/>
            <a:ext cx="22950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Problem 2 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086381" y="4390956"/>
            <a:ext cx="128352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u="sng" dirty="0" smtClean="0"/>
              <a:t>10 x 3</a:t>
            </a:r>
          </a:p>
          <a:p>
            <a:r>
              <a:rPr lang="en-US" sz="3200" dirty="0"/>
              <a:t> </a:t>
            </a:r>
            <a:r>
              <a:rPr lang="en-US" sz="3200" dirty="0" smtClean="0"/>
              <a:t>    5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066675" y="4390957"/>
            <a:ext cx="62949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u="sng" dirty="0" smtClean="0"/>
              <a:t>30</a:t>
            </a:r>
          </a:p>
          <a:p>
            <a:r>
              <a:rPr lang="en-US" sz="3200" dirty="0"/>
              <a:t> </a:t>
            </a:r>
            <a:r>
              <a:rPr lang="en-US" sz="3200" dirty="0" smtClean="0"/>
              <a:t>5</a:t>
            </a:r>
            <a:endParaRPr lang="en-US" sz="3200" dirty="0"/>
          </a:p>
        </p:txBody>
      </p:sp>
      <p:sp>
        <p:nvSpPr>
          <p:cNvPr id="7" name="Rectangle 6"/>
          <p:cNvSpPr/>
          <p:nvPr/>
        </p:nvSpPr>
        <p:spPr>
          <a:xfrm>
            <a:off x="4165347" y="4605989"/>
            <a:ext cx="45214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 smtClean="0">
                <a:solidFill>
                  <a:srgbClr val="000090"/>
                </a:solidFill>
              </a:rPr>
              <a:t>30 </a:t>
            </a:r>
          </a:p>
          <a:p>
            <a:r>
              <a:rPr lang="en-US" b="1" dirty="0" smtClean="0">
                <a:solidFill>
                  <a:srgbClr val="000090"/>
                </a:solidFill>
              </a:rPr>
              <a:t>5     is </a:t>
            </a:r>
            <a:r>
              <a:rPr lang="en-US" b="1" dirty="0">
                <a:solidFill>
                  <a:srgbClr val="000090"/>
                </a:solidFill>
              </a:rPr>
              <a:t>equivalent to how many wholes? </a:t>
            </a:r>
          </a:p>
        </p:txBody>
      </p:sp>
      <p:sp>
        <p:nvSpPr>
          <p:cNvPr id="8" name="Rectangle 7"/>
          <p:cNvSpPr/>
          <p:nvPr/>
        </p:nvSpPr>
        <p:spPr>
          <a:xfrm>
            <a:off x="306358" y="544382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So, if 10 </a:t>
            </a:r>
            <a:r>
              <a:rPr lang="en-US" b="1" dirty="0" smtClean="0">
                <a:solidFill>
                  <a:srgbClr val="FFFF00"/>
                </a:solidFill>
              </a:rPr>
              <a:t>x 3/5 </a:t>
            </a:r>
            <a:r>
              <a:rPr lang="en-US" b="1" dirty="0">
                <a:solidFill>
                  <a:srgbClr val="FFFF00"/>
                </a:solidFill>
              </a:rPr>
              <a:t>is equal to 6, is it also true that 3 fifths of 10 is 6? </a:t>
            </a:r>
            <a:endParaRPr lang="en-US" b="1" dirty="0" smtClean="0">
              <a:solidFill>
                <a:srgbClr val="FFFF00"/>
              </a:solidFill>
            </a:endParaRPr>
          </a:p>
          <a:p>
            <a:r>
              <a:rPr lang="en-US" b="1" dirty="0" smtClean="0">
                <a:solidFill>
                  <a:srgbClr val="FFFF00"/>
                </a:solidFill>
              </a:rPr>
              <a:t>How </a:t>
            </a:r>
            <a:r>
              <a:rPr lang="en-US" b="1" dirty="0">
                <a:solidFill>
                  <a:srgbClr val="FFFF00"/>
                </a:solidFill>
              </a:rPr>
              <a:t>do you know? </a:t>
            </a:r>
          </a:p>
        </p:txBody>
      </p:sp>
      <p:sp>
        <p:nvSpPr>
          <p:cNvPr id="9" name="Rectangle 8"/>
          <p:cNvSpPr/>
          <p:nvPr/>
        </p:nvSpPr>
        <p:spPr>
          <a:xfrm>
            <a:off x="4290372" y="565767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Yes, it is true. 1 fifth of 10 is 2, so 3 fifths would be 6. </a:t>
            </a:r>
            <a:r>
              <a:rPr lang="en-US" dirty="0">
                <a:solidFill>
                  <a:srgbClr val="FFFF00"/>
                </a:solidFill>
              </a:rPr>
              <a:t>The commutative property says we can multiply in any order. 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61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6057" y="124585"/>
            <a:ext cx="3367941" cy="1392701"/>
          </a:xfrm>
        </p:spPr>
        <p:txBody>
          <a:bodyPr>
            <a:normAutofit/>
          </a:bodyPr>
          <a:lstStyle/>
          <a:p>
            <a:pPr algn="l"/>
            <a:r>
              <a:rPr lang="en-US" sz="3600" u="sng" dirty="0" smtClean="0"/>
              <a:t>3 </a:t>
            </a:r>
            <a:r>
              <a:rPr lang="en-US" sz="3600" dirty="0"/>
              <a:t>× 10 = </a:t>
            </a:r>
            <a:r>
              <a:rPr lang="en-US" sz="3600" dirty="0" smtClean="0"/>
              <a:t>____</a:t>
            </a:r>
            <a:br>
              <a:rPr lang="en-US" sz="3600" dirty="0" smtClean="0"/>
            </a:br>
            <a:r>
              <a:rPr lang="en-US" sz="3600" dirty="0" smtClean="0"/>
              <a:t>5         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17286"/>
            <a:ext cx="8229600" cy="178085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Now, let’s work this problem again, but this time, let’s find a common factor and rename it before we multiply. </a:t>
            </a:r>
          </a:p>
        </p:txBody>
      </p:sp>
      <p:sp>
        <p:nvSpPr>
          <p:cNvPr id="4" name="Rectangle 3"/>
          <p:cNvSpPr/>
          <p:nvPr/>
        </p:nvSpPr>
        <p:spPr>
          <a:xfrm>
            <a:off x="1086381" y="628119"/>
            <a:ext cx="22950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Problem 2 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086381" y="3544071"/>
            <a:ext cx="15300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 smtClean="0"/>
              <a:t>10 x 3</a:t>
            </a:r>
          </a:p>
          <a:p>
            <a:r>
              <a:rPr lang="en-US" sz="3200" dirty="0"/>
              <a:t> </a:t>
            </a:r>
            <a:r>
              <a:rPr lang="en-US" sz="3200" dirty="0" smtClean="0"/>
              <a:t>    5</a:t>
            </a:r>
            <a:endParaRPr lang="en-US" sz="32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2566" y="3220524"/>
            <a:ext cx="3678317" cy="326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88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6057" y="124585"/>
            <a:ext cx="3367941" cy="1392701"/>
          </a:xfrm>
        </p:spPr>
        <p:txBody>
          <a:bodyPr>
            <a:normAutofit/>
          </a:bodyPr>
          <a:lstStyle/>
          <a:p>
            <a:pPr algn="l"/>
            <a:r>
              <a:rPr lang="en-US" sz="3600" u="sng" dirty="0"/>
              <a:t>7</a:t>
            </a:r>
            <a:r>
              <a:rPr lang="en-US" sz="3600" u="sng" dirty="0" smtClean="0"/>
              <a:t> </a:t>
            </a:r>
            <a:r>
              <a:rPr lang="en-US" sz="3600" dirty="0"/>
              <a:t>× </a:t>
            </a:r>
            <a:r>
              <a:rPr lang="en-US" sz="3600" dirty="0" smtClean="0"/>
              <a:t>24 </a:t>
            </a:r>
            <a:r>
              <a:rPr lang="en-US" sz="3600" dirty="0"/>
              <a:t>= </a:t>
            </a:r>
            <a:r>
              <a:rPr lang="en-US" sz="3600" dirty="0" smtClean="0"/>
              <a:t>____</a:t>
            </a:r>
            <a:br>
              <a:rPr lang="en-US" sz="3600" dirty="0" smtClean="0"/>
            </a:br>
            <a:r>
              <a:rPr lang="en-US" sz="3600" dirty="0" smtClean="0"/>
              <a:t>6         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17286"/>
            <a:ext cx="8229600" cy="178085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Before we solve, what do you notice that is different this time?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Let’s estimate the size of our product. Turn and talk. </a:t>
            </a:r>
          </a:p>
        </p:txBody>
      </p:sp>
      <p:sp>
        <p:nvSpPr>
          <p:cNvPr id="4" name="Rectangle 3"/>
          <p:cNvSpPr/>
          <p:nvPr/>
        </p:nvSpPr>
        <p:spPr>
          <a:xfrm>
            <a:off x="1086381" y="628119"/>
            <a:ext cx="22950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Problem </a:t>
            </a:r>
            <a:r>
              <a:rPr lang="en-US" sz="2800" b="1" dirty="0" smtClean="0"/>
              <a:t>3 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086381" y="3544071"/>
            <a:ext cx="15300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 smtClean="0"/>
              <a:t>24 x 7</a:t>
            </a:r>
          </a:p>
          <a:p>
            <a:r>
              <a:rPr lang="en-US" sz="3200" dirty="0"/>
              <a:t> </a:t>
            </a:r>
            <a:r>
              <a:rPr lang="en-US" sz="3200" dirty="0" smtClean="0"/>
              <a:t>    6</a:t>
            </a:r>
            <a:endParaRPr lang="en-US" sz="3200" dirty="0"/>
          </a:p>
        </p:txBody>
      </p:sp>
      <p:sp>
        <p:nvSpPr>
          <p:cNvPr id="6" name="Rectangle 5"/>
          <p:cNvSpPr/>
          <p:nvPr/>
        </p:nvSpPr>
        <p:spPr>
          <a:xfrm>
            <a:off x="3173433" y="322090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24 times 7 sixths. Can you multiply 24 times 7 in your head? </a:t>
            </a:r>
          </a:p>
        </p:txBody>
      </p:sp>
      <p:sp>
        <p:nvSpPr>
          <p:cNvPr id="7" name="Rectangle 6"/>
          <p:cNvSpPr/>
          <p:nvPr/>
        </p:nvSpPr>
        <p:spPr>
          <a:xfrm>
            <a:off x="3173433" y="417519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Because this one is harder to calculate mentally, let’s use the renaming strategies we’ve seen to solve this problem. Turn and share how we can begin. </a:t>
            </a:r>
          </a:p>
        </p:txBody>
      </p:sp>
      <p:sp>
        <p:nvSpPr>
          <p:cNvPr id="8" name="Rectangle 7"/>
          <p:cNvSpPr/>
          <p:nvPr/>
        </p:nvSpPr>
        <p:spPr>
          <a:xfrm>
            <a:off x="3173433" y="567615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We can divide the numerator and denominator by the same common factor. </a:t>
            </a:r>
          </a:p>
        </p:txBody>
      </p:sp>
    </p:spTree>
    <p:extLst>
      <p:ext uri="{BB962C8B-B14F-4D97-AF65-F5344CB8AC3E}">
        <p14:creationId xmlns:p14="http://schemas.microsoft.com/office/powerpoint/2010/main" val="94738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6057" y="124585"/>
            <a:ext cx="3367941" cy="1392701"/>
          </a:xfrm>
        </p:spPr>
        <p:txBody>
          <a:bodyPr>
            <a:normAutofit/>
          </a:bodyPr>
          <a:lstStyle/>
          <a:p>
            <a:pPr algn="l"/>
            <a:r>
              <a:rPr lang="en-US" sz="3600" u="sng" dirty="0"/>
              <a:t>7</a:t>
            </a:r>
            <a:r>
              <a:rPr lang="en-US" sz="3600" u="sng" dirty="0" smtClean="0"/>
              <a:t> </a:t>
            </a:r>
            <a:r>
              <a:rPr lang="en-US" sz="3600" dirty="0"/>
              <a:t>× </a:t>
            </a:r>
            <a:r>
              <a:rPr lang="en-US" sz="3600" dirty="0" smtClean="0"/>
              <a:t>27 </a:t>
            </a:r>
            <a:r>
              <a:rPr lang="en-US" sz="3600" dirty="0"/>
              <a:t>= </a:t>
            </a:r>
            <a:r>
              <a:rPr lang="en-US" sz="3600" dirty="0" smtClean="0"/>
              <a:t>____</a:t>
            </a:r>
            <a:br>
              <a:rPr lang="en-US" sz="3600" dirty="0" smtClean="0"/>
            </a:br>
            <a:r>
              <a:rPr lang="en-US" sz="3600" dirty="0" smtClean="0"/>
              <a:t>6         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17286"/>
            <a:ext cx="8229600" cy="17808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Compare this problem to the last one. </a:t>
            </a:r>
          </a:p>
          <a:p>
            <a:pPr marL="0" indent="0">
              <a:buNone/>
            </a:pPr>
            <a:r>
              <a:rPr lang="en-US" dirty="0"/>
              <a:t>Let’s rename first. Name a factor that 27 and 6 share. </a:t>
            </a:r>
          </a:p>
        </p:txBody>
      </p:sp>
      <p:sp>
        <p:nvSpPr>
          <p:cNvPr id="4" name="Rectangle 3"/>
          <p:cNvSpPr/>
          <p:nvPr/>
        </p:nvSpPr>
        <p:spPr>
          <a:xfrm>
            <a:off x="1086381" y="628119"/>
            <a:ext cx="22950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Problem </a:t>
            </a:r>
            <a:r>
              <a:rPr lang="en-US" sz="2800" b="1" dirty="0" smtClean="0"/>
              <a:t>3 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086381" y="3544071"/>
            <a:ext cx="15300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 smtClean="0"/>
              <a:t>27 x 7</a:t>
            </a:r>
          </a:p>
          <a:p>
            <a:r>
              <a:rPr lang="en-US" sz="3200" dirty="0"/>
              <a:t> </a:t>
            </a:r>
            <a:r>
              <a:rPr lang="en-US" sz="3200" dirty="0" smtClean="0"/>
              <a:t>    6</a:t>
            </a:r>
            <a:endParaRPr lang="en-US" sz="3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425" y="2737975"/>
            <a:ext cx="4182771" cy="376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87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796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We are looking for part of an hour. Which part? </a:t>
            </a:r>
            <a:endParaRPr lang="en-US" sz="2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58032" y="611706"/>
            <a:ext cx="20981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Problem </a:t>
            </a:r>
            <a:r>
              <a:rPr lang="en-US" sz="2800" b="1" dirty="0"/>
              <a:t>4</a:t>
            </a:r>
            <a:r>
              <a:rPr lang="en-US" sz="2800" b="1" dirty="0" smtClean="0"/>
              <a:t> </a:t>
            </a:r>
            <a:endParaRPr lang="en-US" sz="28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246323" y="124585"/>
            <a:ext cx="3847675" cy="1392701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lvl1pPr marL="54864" algn="r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l" defTabSz="914400"/>
            <a:r>
              <a:rPr lang="en-US" sz="3600" u="sng" dirty="0"/>
              <a:t>2</a:t>
            </a:r>
            <a:r>
              <a:rPr lang="en-US" sz="3600" u="sng" dirty="0" smtClean="0"/>
              <a:t> </a:t>
            </a:r>
            <a:r>
              <a:rPr lang="en-US" sz="3600" dirty="0"/>
              <a:t> </a:t>
            </a:r>
            <a:r>
              <a:rPr lang="en-US" sz="3600" dirty="0" smtClean="0"/>
              <a:t>hour = ___ min</a:t>
            </a:r>
            <a:br>
              <a:rPr lang="en-US" sz="3600" dirty="0" smtClean="0"/>
            </a:br>
            <a:r>
              <a:rPr lang="en-US" sz="3600" dirty="0" smtClean="0"/>
              <a:t>3         </a:t>
            </a:r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557408" y="2654898"/>
            <a:ext cx="76721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Will 2 thirds of an hour be more than 60 minutes or less? Why? 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557408" y="4070339"/>
            <a:ext cx="78475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Turn and talk with your partner about how you might find 2 thirds of an hour.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2736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2442574" y="253536"/>
            <a:ext cx="6244225" cy="1143000"/>
          </a:xfrm>
          <a:prstGeom prst="rect">
            <a:avLst/>
          </a:prstGeom>
        </p:spPr>
        <p:txBody>
          <a:bodyPr rIns="91440" anchor="b">
            <a:normAutofit fontScale="9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lvl1pPr marL="54864" algn="r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l" defTabSz="914400"/>
            <a:r>
              <a:rPr lang="en-US" sz="3600" u="sng" dirty="0"/>
              <a:t>2</a:t>
            </a:r>
            <a:r>
              <a:rPr lang="en-US" sz="3600" u="sng" dirty="0" smtClean="0"/>
              <a:t> </a:t>
            </a:r>
            <a:r>
              <a:rPr lang="en-US" sz="3600" dirty="0"/>
              <a:t> </a:t>
            </a:r>
            <a:r>
              <a:rPr lang="en-US" sz="3600" dirty="0" smtClean="0"/>
              <a:t>X 60 = ___ min</a:t>
            </a:r>
            <a:br>
              <a:rPr lang="en-US" sz="3600" dirty="0" smtClean="0"/>
            </a:br>
            <a:r>
              <a:rPr lang="en-US" sz="3600" dirty="0" smtClean="0"/>
              <a:t>3         </a:t>
            </a:r>
            <a:endParaRPr lang="en-US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762" y="2261198"/>
            <a:ext cx="4752895" cy="3626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04762" y="1803748"/>
            <a:ext cx="3776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Solve this problem independently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34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latin typeface="Century Gothic" pitchFamily="34" charset="0"/>
              </a:rPr>
              <a:t>Get Ready to Finish the</a:t>
            </a:r>
            <a:br>
              <a:rPr lang="en-US" dirty="0" smtClean="0">
                <a:latin typeface="Century Gothic" pitchFamily="34" charset="0"/>
              </a:rPr>
            </a:br>
            <a:r>
              <a:rPr lang="en-US" dirty="0" smtClean="0">
                <a:latin typeface="Century Gothic" pitchFamily="34" charset="0"/>
              </a:rPr>
              <a:t>Problem Set on Your </a:t>
            </a:r>
            <a:r>
              <a:rPr lang="en-US" dirty="0">
                <a:latin typeface="Century Gothic" pitchFamily="34" charset="0"/>
              </a:rPr>
              <a:t>O</a:t>
            </a:r>
            <a:r>
              <a:rPr lang="en-US" dirty="0" smtClean="0">
                <a:latin typeface="Century Gothic" pitchFamily="34" charset="0"/>
              </a:rPr>
              <a:t>wn!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5073"/>
            <a:ext cx="8229600" cy="348915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>
                <a:latin typeface="Century Gothic" pitchFamily="34" charset="0"/>
              </a:rPr>
              <a:t>Complete Lesson 8.</a:t>
            </a:r>
          </a:p>
          <a:p>
            <a:pPr marL="0" indent="0" algn="ctr">
              <a:buNone/>
            </a:pPr>
            <a:r>
              <a:rPr lang="en-US" dirty="0" smtClean="0">
                <a:latin typeface="Century Gothic" pitchFamily="34" charset="0"/>
              </a:rPr>
              <a:t>We will try #1, 2a, 3a, 4a, and 5a together first! </a:t>
            </a: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r>
              <a:rPr lang="en-US" dirty="0" smtClean="0">
                <a:latin typeface="Century Gothic" pitchFamily="34" charset="0"/>
              </a:rPr>
              <a:t>You will have 10 minutes to work.</a:t>
            </a:r>
          </a:p>
          <a:p>
            <a:pPr marL="0" indent="0" algn="ctr">
              <a:buNone/>
            </a:pPr>
            <a:r>
              <a:rPr lang="en-US" dirty="0" smtClean="0">
                <a:latin typeface="Century Gothic" pitchFamily="34" charset="0"/>
              </a:rPr>
              <a:t>Try your Best!</a:t>
            </a: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867400" y="6248399"/>
            <a:ext cx="2895600" cy="365125"/>
          </a:xfrm>
        </p:spPr>
        <p:txBody>
          <a:bodyPr/>
          <a:lstStyle/>
          <a:p>
            <a:r>
              <a:rPr lang="en-US" dirty="0" smtClean="0"/>
              <a:t>5th Grade Module 4– Lesson </a:t>
            </a:r>
            <a:r>
              <a:rPr lang="en-US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77382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Convert Measures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190324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1 ft. = ______ in.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How many inches in one foot?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3879369"/>
            <a:ext cx="8229600" cy="985872"/>
          </a:xfrm>
          <a:prstGeom prst="rect">
            <a:avLst/>
          </a:prstGeom>
        </p:spPr>
        <p:txBody>
          <a:bodyPr>
            <a:norm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ctr">
              <a:buFont typeface="Wingdings 2"/>
              <a:buNone/>
            </a:pPr>
            <a:r>
              <a:rPr lang="en-US" dirty="0"/>
              <a:t>2</a:t>
            </a:r>
            <a:r>
              <a:rPr lang="en-US" dirty="0" smtClean="0"/>
              <a:t> ft. = ______ in.</a:t>
            </a:r>
          </a:p>
          <a:p>
            <a:pPr marL="0" indent="0" algn="ctr">
              <a:buFont typeface="Wingdings 2"/>
              <a:buNone/>
            </a:pPr>
            <a:endParaRPr lang="en-US" dirty="0" smtClean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2594212"/>
            <a:ext cx="8229600" cy="985872"/>
          </a:xfrm>
          <a:prstGeom prst="rect">
            <a:avLst/>
          </a:prstGeom>
        </p:spPr>
        <p:txBody>
          <a:bodyPr>
            <a:norm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ctr">
              <a:buFont typeface="Wingdings 2"/>
              <a:buNone/>
            </a:pPr>
            <a:r>
              <a:rPr lang="en-US" dirty="0"/>
              <a:t>3</a:t>
            </a:r>
            <a:r>
              <a:rPr lang="en-US" dirty="0" smtClean="0"/>
              <a:t>ft. = ______ in.</a:t>
            </a:r>
          </a:p>
          <a:p>
            <a:pPr marL="0" indent="0" algn="ctr">
              <a:buFont typeface="Wingdings 2"/>
              <a:buNone/>
            </a:pPr>
            <a:endParaRPr lang="en-US" dirty="0" smtClean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04194" y="2563612"/>
            <a:ext cx="8229600" cy="985872"/>
          </a:xfrm>
          <a:prstGeom prst="rect">
            <a:avLst/>
          </a:prstGeom>
        </p:spPr>
        <p:txBody>
          <a:bodyPr>
            <a:norm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ctr">
              <a:buFont typeface="Wingdings 2"/>
              <a:buNone/>
            </a:pPr>
            <a:r>
              <a:rPr lang="en-US" dirty="0" smtClean="0"/>
              <a:t>4ft. = ______ in.</a:t>
            </a:r>
          </a:p>
          <a:p>
            <a:pPr marL="0" indent="0" algn="ctr">
              <a:buFont typeface="Wingdings 2"/>
              <a:buNone/>
            </a:pPr>
            <a:endParaRPr lang="en-US" dirty="0" smtClean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09600" y="2548313"/>
            <a:ext cx="8229600" cy="985872"/>
          </a:xfrm>
          <a:prstGeom prst="rect">
            <a:avLst/>
          </a:prstGeom>
        </p:spPr>
        <p:txBody>
          <a:bodyPr>
            <a:norm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ctr">
              <a:buFont typeface="Wingdings 2"/>
              <a:buNone/>
            </a:pPr>
            <a:r>
              <a:rPr lang="en-US" dirty="0" smtClean="0"/>
              <a:t>10 ft. = ______ in.</a:t>
            </a:r>
          </a:p>
          <a:p>
            <a:pPr marL="0" indent="0" algn="ctr">
              <a:buFont typeface="Wingdings 2"/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6155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5th Grade Module 4- Lesson </a:t>
            </a:r>
            <a:r>
              <a:rPr lang="en-US" dirty="0"/>
              <a:t>8</a:t>
            </a:r>
            <a:endParaRPr lang="en-US" dirty="0" smtClean="0"/>
          </a:p>
          <a:p>
            <a:r>
              <a:rPr lang="en-US" dirty="0" smtClean="0"/>
              <a:t>K. Clauson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73326" y="120284"/>
            <a:ext cx="6029262" cy="83099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Lithos Pro Regular" pitchFamily="82" charset="0"/>
                <a:cs typeface="Marker Felt"/>
              </a:rPr>
              <a:t>LET’S Debrief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Lithos Pro Regular" pitchFamily="82" charset="0"/>
              <a:cs typeface="Marker Fe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466" y="1522781"/>
            <a:ext cx="8478982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Take 2 minutes to check your answers with your partner.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Let’s share any insights you had while solving these problems.</a:t>
            </a:r>
          </a:p>
          <a:p>
            <a:pPr marL="285750" indent="-285750">
              <a:buFont typeface="Wingdings" charset="0"/>
              <a:buChar char="§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22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5th Grade Module 4– Lesson </a:t>
            </a:r>
            <a:r>
              <a:rPr lang="en-US" dirty="0"/>
              <a:t>8</a:t>
            </a:r>
            <a:endParaRPr lang="en-US" dirty="0" smtClean="0"/>
          </a:p>
          <a:p>
            <a:r>
              <a:rPr lang="en-US" dirty="0" smtClean="0"/>
              <a:t>K. Clauson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052545" y="1254851"/>
            <a:ext cx="6727147" cy="3371362"/>
            <a:chOff x="1052545" y="2158762"/>
            <a:chExt cx="6727147" cy="337136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2545" y="2158762"/>
              <a:ext cx="6727147" cy="337136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391111" y="2711734"/>
              <a:ext cx="4187305" cy="230832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EXIT</a:t>
              </a:r>
            </a:p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TICKET</a:t>
              </a:r>
            </a:p>
            <a:p>
              <a:endParaRPr lang="en-US" dirty="0"/>
            </a:p>
            <a:p>
              <a:endParaRPr lang="en-US" dirty="0" smtClean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52474" y="3531371"/>
            <a:ext cx="26583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LESSON 8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62903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 Ro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Convert Measures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190324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1</a:t>
            </a:r>
            <a:r>
              <a:rPr lang="en-US" dirty="0" smtClean="0"/>
              <a:t> pint = ______ cups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How many cups in one pint?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04194" y="3699128"/>
            <a:ext cx="8229600" cy="985872"/>
          </a:xfrm>
          <a:prstGeom prst="rect">
            <a:avLst/>
          </a:prstGeom>
        </p:spPr>
        <p:txBody>
          <a:bodyPr>
            <a:norm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ctr">
              <a:buFont typeface="Wingdings 2"/>
              <a:buNone/>
            </a:pPr>
            <a:r>
              <a:rPr lang="en-US" dirty="0"/>
              <a:t>2</a:t>
            </a:r>
            <a:r>
              <a:rPr lang="en-US" dirty="0" smtClean="0"/>
              <a:t> pints = ______ cups</a:t>
            </a:r>
          </a:p>
          <a:p>
            <a:pPr marL="0" indent="0" algn="ctr">
              <a:buFont typeface="Wingdings 2"/>
              <a:buNone/>
            </a:pPr>
            <a:endParaRPr lang="en-US" dirty="0" smtClean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04194" y="4372305"/>
            <a:ext cx="8229600" cy="985872"/>
          </a:xfrm>
          <a:prstGeom prst="rect">
            <a:avLst/>
          </a:prstGeom>
        </p:spPr>
        <p:txBody>
          <a:bodyPr>
            <a:norm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ctr">
              <a:buFont typeface="Wingdings 2"/>
              <a:buNone/>
            </a:pPr>
            <a:r>
              <a:rPr lang="en-US" dirty="0" smtClean="0"/>
              <a:t>3 pints= ______ cups</a:t>
            </a:r>
          </a:p>
          <a:p>
            <a:pPr marL="0" indent="0" algn="ctr">
              <a:buFont typeface="Wingdings 2"/>
              <a:buNone/>
            </a:pPr>
            <a:endParaRPr lang="en-US" dirty="0" smtClean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04194" y="5152579"/>
            <a:ext cx="8229600" cy="985872"/>
          </a:xfrm>
          <a:prstGeom prst="rect">
            <a:avLst/>
          </a:prstGeom>
        </p:spPr>
        <p:txBody>
          <a:bodyPr>
            <a:norm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ctr">
              <a:buFont typeface="Wingdings 2"/>
              <a:buNone/>
            </a:pPr>
            <a:r>
              <a:rPr lang="en-US" dirty="0" smtClean="0"/>
              <a:t>9 pints = ______ cups</a:t>
            </a:r>
          </a:p>
          <a:p>
            <a:pPr marL="0" indent="0" algn="ctr">
              <a:buFont typeface="Wingdings 2"/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8117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latin typeface="Century Gothic" pitchFamily="34" charset="0"/>
              </a:rPr>
              <a:t>Fractions of Whole Numbers</a:t>
            </a:r>
            <a:endParaRPr lang="en-US" b="1" dirty="0"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949824"/>
            <a:ext cx="6678960" cy="76568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 smtClean="0"/>
              <a:t>I’ll say a fraction. You say it as a division problem &amp; solve it!</a:t>
            </a:r>
            <a:endParaRPr lang="en-US" sz="2400" dirty="0"/>
          </a:p>
        </p:txBody>
      </p:sp>
      <p:sp>
        <p:nvSpPr>
          <p:cNvPr id="5" name="Folded Corner 4"/>
          <p:cNvSpPr/>
          <p:nvPr/>
        </p:nvSpPr>
        <p:spPr>
          <a:xfrm>
            <a:off x="1185177" y="2896089"/>
            <a:ext cx="2783397" cy="2391265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008000"/>
                </a:solidFill>
              </a:rPr>
              <a:t>4 halves</a:t>
            </a:r>
            <a:endParaRPr lang="en-US" sz="6000" dirty="0">
              <a:solidFill>
                <a:srgbClr val="008000"/>
              </a:solidFill>
            </a:endParaRPr>
          </a:p>
        </p:txBody>
      </p:sp>
      <p:sp>
        <p:nvSpPr>
          <p:cNvPr id="6" name="Folded Corner 5"/>
          <p:cNvSpPr/>
          <p:nvPr/>
        </p:nvSpPr>
        <p:spPr>
          <a:xfrm>
            <a:off x="4821458" y="2895589"/>
            <a:ext cx="2783397" cy="2391265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008000"/>
                </a:solidFill>
              </a:rPr>
              <a:t>4÷2= 2</a:t>
            </a:r>
          </a:p>
        </p:txBody>
      </p:sp>
      <p:sp>
        <p:nvSpPr>
          <p:cNvPr id="15" name="Folded Corner 14"/>
          <p:cNvSpPr/>
          <p:nvPr/>
        </p:nvSpPr>
        <p:spPr>
          <a:xfrm>
            <a:off x="1369327" y="3132745"/>
            <a:ext cx="2783397" cy="2391265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008000"/>
                </a:solidFill>
              </a:rPr>
              <a:t>6 halves</a:t>
            </a:r>
            <a:endParaRPr lang="en-US" sz="6000" dirty="0">
              <a:solidFill>
                <a:srgbClr val="008000"/>
              </a:solidFill>
            </a:endParaRPr>
          </a:p>
        </p:txBody>
      </p:sp>
      <p:sp>
        <p:nvSpPr>
          <p:cNvPr id="16" name="Folded Corner 15"/>
          <p:cNvSpPr/>
          <p:nvPr/>
        </p:nvSpPr>
        <p:spPr>
          <a:xfrm>
            <a:off x="5126258" y="3132745"/>
            <a:ext cx="2783397" cy="2391265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008000"/>
                </a:solidFill>
              </a:rPr>
              <a:t>6÷2= 3</a:t>
            </a:r>
          </a:p>
        </p:txBody>
      </p:sp>
      <p:sp>
        <p:nvSpPr>
          <p:cNvPr id="17" name="Folded Corner 16"/>
          <p:cNvSpPr/>
          <p:nvPr/>
        </p:nvSpPr>
        <p:spPr>
          <a:xfrm>
            <a:off x="1626678" y="3349124"/>
            <a:ext cx="2783397" cy="2391265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008000"/>
                </a:solidFill>
              </a:rPr>
              <a:t>740</a:t>
            </a:r>
            <a:endParaRPr lang="en-US" sz="4000" dirty="0">
              <a:solidFill>
                <a:srgbClr val="008000"/>
              </a:solidFill>
            </a:endParaRPr>
          </a:p>
          <a:p>
            <a:pPr algn="ctr"/>
            <a:r>
              <a:rPr lang="en-US" sz="4000" dirty="0" smtClean="0">
                <a:solidFill>
                  <a:srgbClr val="008000"/>
                </a:solidFill>
              </a:rPr>
              <a:t>twentieths</a:t>
            </a:r>
            <a:endParaRPr lang="en-US" sz="4000" dirty="0">
              <a:solidFill>
                <a:srgbClr val="008000"/>
              </a:solidFill>
            </a:endParaRPr>
          </a:p>
        </p:txBody>
      </p:sp>
      <p:sp>
        <p:nvSpPr>
          <p:cNvPr id="18" name="Folded Corner 17"/>
          <p:cNvSpPr/>
          <p:nvPr/>
        </p:nvSpPr>
        <p:spPr>
          <a:xfrm>
            <a:off x="5385530" y="3316873"/>
            <a:ext cx="2783397" cy="2391265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008000"/>
                </a:solidFill>
              </a:rPr>
              <a:t>740÷20=37</a:t>
            </a:r>
          </a:p>
        </p:txBody>
      </p:sp>
      <p:sp>
        <p:nvSpPr>
          <p:cNvPr id="19" name="Folded Corner 18"/>
          <p:cNvSpPr/>
          <p:nvPr/>
        </p:nvSpPr>
        <p:spPr>
          <a:xfrm>
            <a:off x="1864627" y="3566856"/>
            <a:ext cx="2783397" cy="2391265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008000"/>
                </a:solidFill>
              </a:rPr>
              <a:t>75 fifths</a:t>
            </a:r>
            <a:endParaRPr lang="en-US" sz="4400" dirty="0">
              <a:solidFill>
                <a:srgbClr val="008000"/>
              </a:solidFill>
            </a:endParaRPr>
          </a:p>
        </p:txBody>
      </p:sp>
      <p:sp>
        <p:nvSpPr>
          <p:cNvPr id="20" name="Folded Corner 19"/>
          <p:cNvSpPr/>
          <p:nvPr/>
        </p:nvSpPr>
        <p:spPr>
          <a:xfrm>
            <a:off x="5648036" y="3566856"/>
            <a:ext cx="2783397" cy="2391265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008000"/>
                </a:solidFill>
              </a:rPr>
              <a:t>75÷5=15 </a:t>
            </a:r>
          </a:p>
        </p:txBody>
      </p:sp>
      <p:sp>
        <p:nvSpPr>
          <p:cNvPr id="21" name="Folded Corner 20"/>
          <p:cNvSpPr/>
          <p:nvPr/>
        </p:nvSpPr>
        <p:spPr>
          <a:xfrm>
            <a:off x="2171015" y="3883246"/>
            <a:ext cx="2783397" cy="2391265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008000"/>
                </a:solidFill>
              </a:rPr>
              <a:t>150 </a:t>
            </a:r>
            <a:r>
              <a:rPr lang="en-US" sz="4400" dirty="0" smtClean="0">
                <a:solidFill>
                  <a:srgbClr val="008000"/>
                </a:solidFill>
              </a:rPr>
              <a:t>fiftieths</a:t>
            </a:r>
            <a:endParaRPr lang="en-US" sz="4400" dirty="0">
              <a:solidFill>
                <a:srgbClr val="008000"/>
              </a:solidFill>
            </a:endParaRPr>
          </a:p>
        </p:txBody>
      </p:sp>
      <p:sp>
        <p:nvSpPr>
          <p:cNvPr id="22" name="Folded Corner 21"/>
          <p:cNvSpPr/>
          <p:nvPr/>
        </p:nvSpPr>
        <p:spPr>
          <a:xfrm>
            <a:off x="2431585" y="4091721"/>
            <a:ext cx="2783397" cy="2391265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008000"/>
                </a:solidFill>
              </a:rPr>
              <a:t>700 </a:t>
            </a:r>
            <a:r>
              <a:rPr lang="en-US" sz="4400" dirty="0" smtClean="0">
                <a:solidFill>
                  <a:srgbClr val="008000"/>
                </a:solidFill>
              </a:rPr>
              <a:t>fiftieths</a:t>
            </a:r>
            <a:endParaRPr lang="en-US" sz="4400" dirty="0">
              <a:solidFill>
                <a:srgbClr val="008000"/>
              </a:solidFill>
            </a:endParaRPr>
          </a:p>
        </p:txBody>
      </p:sp>
      <p:sp>
        <p:nvSpPr>
          <p:cNvPr id="23" name="Folded Corner 22"/>
          <p:cNvSpPr/>
          <p:nvPr/>
        </p:nvSpPr>
        <p:spPr>
          <a:xfrm>
            <a:off x="5903403" y="3762795"/>
            <a:ext cx="2783397" cy="2391265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008000"/>
                </a:solidFill>
              </a:rPr>
              <a:t>150÷50= 3</a:t>
            </a:r>
          </a:p>
        </p:txBody>
      </p:sp>
      <p:sp>
        <p:nvSpPr>
          <p:cNvPr id="24" name="Folded Corner 23"/>
          <p:cNvSpPr/>
          <p:nvPr/>
        </p:nvSpPr>
        <p:spPr>
          <a:xfrm>
            <a:off x="6213156" y="4102098"/>
            <a:ext cx="2783397" cy="2391265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rgbClr val="008000"/>
                </a:solidFill>
              </a:rPr>
              <a:t>7</a:t>
            </a:r>
            <a:r>
              <a:rPr lang="en-US" sz="6000" dirty="0" smtClean="0">
                <a:solidFill>
                  <a:srgbClr val="008000"/>
                </a:solidFill>
              </a:rPr>
              <a:t>00÷50= 14</a:t>
            </a:r>
          </a:p>
        </p:txBody>
      </p:sp>
    </p:spTree>
    <p:extLst>
      <p:ext uri="{BB962C8B-B14F-4D97-AF65-F5344CB8AC3E}">
        <p14:creationId xmlns:p14="http://schemas.microsoft.com/office/powerpoint/2010/main" val="209039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Multiply a Fraction Times a Whole Number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6536"/>
            <a:ext cx="8229600" cy="31425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Sasha organizes the art gallery in her town’s community center. This month, she has 24 new pieces to add to the gallery. 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Of </a:t>
            </a:r>
            <a:r>
              <a:rPr lang="en-US" sz="2000" dirty="0"/>
              <a:t>the new pieces, </a:t>
            </a:r>
            <a:r>
              <a:rPr lang="en-US" sz="2000" dirty="0" smtClean="0"/>
              <a:t>1/6 </a:t>
            </a:r>
            <a:r>
              <a:rPr lang="en-US" sz="2000" dirty="0"/>
              <a:t>of them are photographs, and </a:t>
            </a:r>
            <a:r>
              <a:rPr lang="en-US" sz="2000" dirty="0" smtClean="0"/>
              <a:t>2/3 </a:t>
            </a:r>
            <a:r>
              <a:rPr lang="en-US" sz="2000" dirty="0"/>
              <a:t>of them are paintings. How many more paintings are there than photos?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05" y="3522504"/>
            <a:ext cx="4648200" cy="3213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9797" y="3073400"/>
            <a:ext cx="2438400" cy="1079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4152900"/>
            <a:ext cx="35052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65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Problem 1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2/3 </a:t>
            </a:r>
            <a:r>
              <a:rPr lang="en-US" dirty="0"/>
              <a:t>× 6 = ____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2457"/>
            <a:ext cx="8229600" cy="169753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2 x 6</a:t>
            </a:r>
          </a:p>
          <a:p>
            <a:pPr marL="0" indent="0">
              <a:buNone/>
            </a:pPr>
            <a:r>
              <a:rPr lang="en-US" dirty="0" smtClean="0"/>
              <a:t>In </a:t>
            </a:r>
            <a:r>
              <a:rPr lang="en-US" dirty="0"/>
              <a:t>what different ways can we interpret the meaning of this expression? Discuss with your partner.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34975" y="3535256"/>
            <a:ext cx="5401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We can think of it as 6 times as much as 2.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34975" y="3996921"/>
            <a:ext cx="3106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 + </a:t>
            </a:r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034975" y="4458586"/>
            <a:ext cx="4682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We could think of 6 copies of 2.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34975" y="5011698"/>
            <a:ext cx="3106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 + 2 + 2 + 2 + 2 + 2.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9837" y="5920906"/>
            <a:ext cx="7635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What is the property that allows us to multiply the factors in any order?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8525" y="299435"/>
            <a:ext cx="1943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Concept Development</a:t>
            </a:r>
            <a:endParaRPr lang="en-US" dirty="0"/>
          </a:p>
        </p:txBody>
      </p:sp>
      <p:sp>
        <p:nvSpPr>
          <p:cNvPr id="11" name="8-Point Star 10"/>
          <p:cNvSpPr/>
          <p:nvPr/>
        </p:nvSpPr>
        <p:spPr>
          <a:xfrm>
            <a:off x="5936618" y="3725818"/>
            <a:ext cx="2750181" cy="2204200"/>
          </a:xfrm>
          <a:prstGeom prst="star8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1F0A0A"/>
                </a:solidFill>
              </a:rPr>
              <a:t>Commutative Property</a:t>
            </a:r>
            <a:endParaRPr lang="en-US" b="1" dirty="0">
              <a:solidFill>
                <a:srgbClr val="1F0A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51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2/3 </a:t>
            </a:r>
            <a:r>
              <a:rPr lang="en-US" dirty="0"/>
              <a:t>× 6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95" y="1622457"/>
            <a:ext cx="8229600" cy="139154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How can we interpret this expression?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Turn </a:t>
            </a:r>
            <a:r>
              <a:rPr lang="en-US" dirty="0"/>
              <a:t>and talk. </a:t>
            </a:r>
          </a:p>
        </p:txBody>
      </p:sp>
      <p:sp>
        <p:nvSpPr>
          <p:cNvPr id="4" name="Rectangle 3"/>
          <p:cNvSpPr/>
          <p:nvPr/>
        </p:nvSpPr>
        <p:spPr>
          <a:xfrm>
            <a:off x="3448843" y="221574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i="1" u="sng" dirty="0" smtClean="0">
                <a:solidFill>
                  <a:srgbClr val="0000FF"/>
                </a:solidFill>
              </a:rPr>
              <a:t>Students</a:t>
            </a:r>
            <a:r>
              <a:rPr lang="en-US" i="1" u="sng" dirty="0">
                <a:solidFill>
                  <a:srgbClr val="0000FF"/>
                </a:solidFill>
              </a:rPr>
              <a:t> </a:t>
            </a:r>
            <a:r>
              <a:rPr lang="en-US" i="1" u="sng" dirty="0" smtClean="0">
                <a:solidFill>
                  <a:srgbClr val="0000FF"/>
                </a:solidFill>
              </a:rPr>
              <a:t>could say…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2 </a:t>
            </a:r>
            <a:r>
              <a:rPr lang="en-US" dirty="0">
                <a:solidFill>
                  <a:srgbClr val="0000FF"/>
                </a:solidFill>
              </a:rPr>
              <a:t>thirds of </a:t>
            </a:r>
            <a:r>
              <a:rPr lang="en-US" dirty="0" smtClean="0">
                <a:solidFill>
                  <a:srgbClr val="0000FF"/>
                </a:solidFill>
              </a:rPr>
              <a:t>6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6 </a:t>
            </a:r>
            <a:r>
              <a:rPr lang="en-US" dirty="0">
                <a:solidFill>
                  <a:srgbClr val="0000FF"/>
                </a:solidFill>
              </a:rPr>
              <a:t>copies of 2 thirds</a:t>
            </a:r>
            <a:r>
              <a:rPr lang="en-US" dirty="0" smtClean="0">
                <a:solidFill>
                  <a:srgbClr val="0000FF"/>
                </a:solidFill>
              </a:rPr>
              <a:t>.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2 </a:t>
            </a:r>
            <a:r>
              <a:rPr lang="en-US" dirty="0">
                <a:solidFill>
                  <a:srgbClr val="0000FF"/>
                </a:solidFill>
              </a:rPr>
              <a:t>thirds added together 6 times. </a:t>
            </a:r>
          </a:p>
        </p:txBody>
      </p:sp>
      <p:sp>
        <p:nvSpPr>
          <p:cNvPr id="5" name="Rectangle 4"/>
          <p:cNvSpPr/>
          <p:nvPr/>
        </p:nvSpPr>
        <p:spPr>
          <a:xfrm>
            <a:off x="483881" y="3655812"/>
            <a:ext cx="7536962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This expression can be interpreted in different ways, just as the whole number </a:t>
            </a:r>
            <a:r>
              <a:rPr lang="en-US" sz="2400" dirty="0" smtClean="0"/>
              <a:t>expression of 2 x 6. </a:t>
            </a:r>
            <a:r>
              <a:rPr lang="en-US" sz="2400" dirty="0"/>
              <a:t>We can say it’s </a:t>
            </a:r>
            <a:r>
              <a:rPr lang="en-US" sz="2400" dirty="0" smtClean="0"/>
              <a:t>2/3 </a:t>
            </a:r>
            <a:r>
              <a:rPr lang="en-US" sz="2400" dirty="0"/>
              <a:t>of 6 </a:t>
            </a:r>
            <a:r>
              <a:rPr lang="en-US" sz="2400" u="sng" dirty="0">
                <a:solidFill>
                  <a:srgbClr val="FF0000"/>
                </a:solidFill>
              </a:rPr>
              <a:t>or</a:t>
            </a:r>
            <a:r>
              <a:rPr lang="en-US" sz="2400" dirty="0"/>
              <a:t> 6 groups of </a:t>
            </a:r>
            <a:r>
              <a:rPr lang="en-US" sz="2400" dirty="0" smtClean="0"/>
              <a:t>2/3</a:t>
            </a:r>
            <a:r>
              <a:rPr lang="en-US" sz="2400" dirty="0"/>
              <a:t>. </a:t>
            </a:r>
          </a:p>
        </p:txBody>
      </p:sp>
      <p:sp>
        <p:nvSpPr>
          <p:cNvPr id="6" name="Rectangle 5"/>
          <p:cNvSpPr/>
          <p:nvPr/>
        </p:nvSpPr>
        <p:spPr>
          <a:xfrm>
            <a:off x="1809425" y="5204188"/>
            <a:ext cx="49993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2/3 </a:t>
            </a:r>
            <a:r>
              <a:rPr lang="en-US" sz="2800" dirty="0"/>
              <a:t>× 6=</a:t>
            </a:r>
            <a:r>
              <a:rPr lang="en-US" sz="2800" dirty="0" smtClean="0"/>
              <a:t>2/3 </a:t>
            </a:r>
            <a:r>
              <a:rPr lang="en-US" sz="2800" dirty="0"/>
              <a:t>of 6 	</a:t>
            </a:r>
            <a:r>
              <a:rPr lang="en-US" sz="2800" dirty="0" smtClean="0"/>
              <a:t>		6 </a:t>
            </a:r>
            <a:r>
              <a:rPr lang="en-US" sz="2800" dirty="0"/>
              <a:t>× </a:t>
            </a:r>
            <a:r>
              <a:rPr lang="en-US" sz="2800" dirty="0" smtClean="0"/>
              <a:t>2/3 </a:t>
            </a:r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65687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Use a tape diagram to find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 </a:t>
            </a:r>
            <a:r>
              <a:rPr lang="en-US" dirty="0"/>
              <a:t>thirds of 6.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8538" b="18538"/>
          <a:stretch>
            <a:fillRect/>
          </a:stretch>
        </p:blipFill>
        <p:spPr>
          <a:xfrm>
            <a:off x="710200" y="1508541"/>
            <a:ext cx="2618214" cy="144001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5306" y="1852196"/>
            <a:ext cx="2655189" cy="42420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3578564"/>
            <a:ext cx="5003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6">
                    <a:lumMod val="10000"/>
                  </a:schemeClr>
                </a:solidFill>
              </a:rPr>
              <a:t>Let me record our thinking. </a:t>
            </a:r>
          </a:p>
        </p:txBody>
      </p:sp>
    </p:spTree>
    <p:extLst>
      <p:ext uri="{BB962C8B-B14F-4D97-AF65-F5344CB8AC3E}">
        <p14:creationId xmlns:p14="http://schemas.microsoft.com/office/powerpoint/2010/main" val="417618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ＭＳ 明朝"/>
        <a:font script="Hang" typeface="바탕"/>
        <a:font script="Hans" typeface="华文新魏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ＭＳ 明朝"/>
        <a:font script="Hang" typeface="바탕"/>
        <a:font script="Hans" typeface="华文新魏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Foundry.thmx</Template>
  <TotalTime>253</TotalTime>
  <Words>1059</Words>
  <Application>Microsoft Office PowerPoint</Application>
  <PresentationFormat>On-screen Show (4:3)</PresentationFormat>
  <Paragraphs>143</Paragraphs>
  <Slides>21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Foundry</vt:lpstr>
      <vt:lpstr>By the end of the lesson I will be able to…  Lesson 8: Relate fraction of a set to the repeated addition interpretation of fraction multiplication</vt:lpstr>
      <vt:lpstr>Convert Measures</vt:lpstr>
      <vt:lpstr>Convert Measures</vt:lpstr>
      <vt:lpstr>Fractions of Whole Numbers</vt:lpstr>
      <vt:lpstr>Multiply a Fraction Times a Whole Number</vt:lpstr>
      <vt:lpstr>Application Problem</vt:lpstr>
      <vt:lpstr>Problem 1  2/3 × 6 = ____ </vt:lpstr>
      <vt:lpstr>2/3 × 6 </vt:lpstr>
      <vt:lpstr>Use a tape diagram to find  2 thirds of 6. </vt:lpstr>
      <vt:lpstr>Now, let’s think of it as 6 groups (or copies) of 2/3 like you did in Grade 4. Solve it using repeated addition on your board. </vt:lpstr>
      <vt:lpstr> Let’s use something else we learned in Grade 4 to rename this fraction using larger units before we multiply. </vt:lpstr>
      <vt:lpstr>2 x 2 = 4 1       1    </vt:lpstr>
      <vt:lpstr>3 × 10 = ____ 5          </vt:lpstr>
      <vt:lpstr>3 × 10 = ____ 5          </vt:lpstr>
      <vt:lpstr>7 × 24 = ____ 6          </vt:lpstr>
      <vt:lpstr>7 × 27 = ____ 6          </vt:lpstr>
      <vt:lpstr>Problem 4 </vt:lpstr>
      <vt:lpstr>2  X 60 = ___ min 3         </vt:lpstr>
      <vt:lpstr>Get Ready to Finish the Problem Set on Your Own!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By the end of the lesson I will be able to…  Lesson 8: Relate fraction of a set to the repeated addition interpretation of fraction multiplication</dc:title>
  <dc:creator>Keely Clauson</dc:creator>
  <cp:lastModifiedBy>Keely Clauson</cp:lastModifiedBy>
  <cp:revision>20</cp:revision>
  <dcterms:created xsi:type="dcterms:W3CDTF">2015-02-23T02:55:27Z</dcterms:created>
  <dcterms:modified xsi:type="dcterms:W3CDTF">2015-02-23T19:45:01Z</dcterms:modified>
</cp:coreProperties>
</file>